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C492F90-CF2F-4655-A69B-81E59E8042A7}">
  <a:tblStyle styleId="{5C492F90-CF2F-4655-A69B-81E59E8042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5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4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697c8ab46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697c8ab46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6697c8ab46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6697c8ab46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6db709e8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66db709e8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66db709e8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66db709e8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697c8ab46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6697c8ab46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697c8ab46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6697c8ab4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697c8ab46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697c8ab46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697c8ab46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6697c8ab46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6697c8ab46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6697c8ab4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6697c8ab46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6697c8ab46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697c8ab4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697c8ab4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697c8ab4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697c8ab4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697c8ab4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697c8ab4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697c8ab46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697c8ab46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697c8ab4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697c8ab4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697c8ab46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6697c8ab46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697c8ab46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697c8ab46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697c8ab46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6697c8ab46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Relationship Id="rId5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47unFp3aw6Y" TargetMode="External"/><Relationship Id="rId4" Type="http://schemas.openxmlformats.org/officeDocument/2006/relationships/image" Target="../media/image33.jpg"/><Relationship Id="rId5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35.png"/><Relationship Id="rId5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14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9.png"/><Relationship Id="rId11" Type="http://schemas.openxmlformats.org/officeDocument/2006/relationships/image" Target="../media/image18.png"/><Relationship Id="rId10" Type="http://schemas.openxmlformats.org/officeDocument/2006/relationships/image" Target="../media/image19.png"/><Relationship Id="rId12" Type="http://schemas.openxmlformats.org/officeDocument/2006/relationships/image" Target="../media/image34.png"/><Relationship Id="rId9" Type="http://schemas.openxmlformats.org/officeDocument/2006/relationships/image" Target="../media/image21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22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Relationship Id="rId5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658725" y="248150"/>
            <a:ext cx="33429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ROUTINES</a:t>
            </a:r>
            <a:endParaRPr sz="45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4180925" y="3270150"/>
            <a:ext cx="48351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</a:rPr>
              <a:t>Alumno:</a:t>
            </a:r>
            <a:r>
              <a:rPr lang="es" sz="1700"/>
              <a:t> </a:t>
            </a:r>
            <a:r>
              <a:rPr lang="es" sz="1700">
                <a:solidFill>
                  <a:srgbClr val="93C47D"/>
                </a:solidFill>
              </a:rPr>
              <a:t>Gabi Vilaplana Garcia</a:t>
            </a:r>
            <a:endParaRPr sz="1700"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</a:rPr>
              <a:t>Tutor del proyecto:</a:t>
            </a:r>
            <a:r>
              <a:rPr lang="es" sz="1700"/>
              <a:t> </a:t>
            </a:r>
            <a:r>
              <a:rPr lang="es" sz="1700">
                <a:solidFill>
                  <a:srgbClr val="93C47D"/>
                </a:solidFill>
              </a:rPr>
              <a:t>Iván Martos Gázquez</a:t>
            </a:r>
            <a:endParaRPr sz="1700"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>
                <a:solidFill>
                  <a:schemeClr val="lt1"/>
                </a:solidFill>
              </a:rPr>
              <a:t>Desarrollo de Aplicaciones Multiplataforma</a:t>
            </a:r>
            <a:endParaRPr i="1"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>
                <a:solidFill>
                  <a:schemeClr val="lt1"/>
                </a:solidFill>
              </a:rPr>
              <a:t>CIPFP BATOI 2024 - 2025</a:t>
            </a:r>
            <a:endParaRPr i="1" sz="1500">
              <a:solidFill>
                <a:schemeClr val="lt1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4225" y="248150"/>
            <a:ext cx="1508075" cy="134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725" y="1543550"/>
            <a:ext cx="2995875" cy="29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319250" y="1035825"/>
            <a:ext cx="3846900" cy="19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 sz="1300"/>
              <a:t>Cambio de fondo.</a:t>
            </a:r>
            <a:endParaRPr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 sz="1300"/>
              <a:t>Cambio de idioma.</a:t>
            </a:r>
            <a:endParaRPr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 sz="1300"/>
              <a:t>Implementado con:</a:t>
            </a:r>
            <a:endParaRPr sz="1300"/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LocalizationResourceManager.cs</a:t>
            </a:r>
            <a:endParaRPr sz="1300"/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AppMessages.cs</a:t>
            </a:r>
            <a:endParaRPr sz="1300"/>
          </a:p>
        </p:txBody>
      </p:sp>
      <p:sp>
        <p:nvSpPr>
          <p:cNvPr id="151" name="Google Shape;151;p22"/>
          <p:cNvSpPr txBox="1"/>
          <p:nvPr>
            <p:ph type="title"/>
          </p:nvPr>
        </p:nvSpPr>
        <p:spPr>
          <a:xfrm>
            <a:off x="319250" y="500925"/>
            <a:ext cx="19743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Personalización</a:t>
            </a:r>
            <a:endParaRPr b="1" i="1" sz="1800"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50" y="3296349"/>
            <a:ext cx="3434025" cy="99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900" y="403025"/>
            <a:ext cx="2251850" cy="43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315800" y="290375"/>
            <a:ext cx="2331300" cy="8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00"/>
              <a:t>ETAPAS DEL DESARROLLO</a:t>
            </a:r>
            <a:endParaRPr b="1" sz="2700"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4371975" y="930475"/>
            <a:ext cx="4371300" cy="28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Investigación sobre .NET MAUI.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Instalación del entorno.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Conexión y pruebas con dispositivo físico Andorid.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 sz="1400"/>
              <a:t>Errores:</a:t>
            </a:r>
            <a:endParaRPr b="1" i="1" sz="1400"/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Bloqueos al </a:t>
            </a:r>
            <a:r>
              <a:rPr lang="es"/>
              <a:t>sincronizar.</a:t>
            </a:r>
            <a:r>
              <a:rPr lang="es"/>
              <a:t>	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Imposibilidad de uso de un emulador.</a:t>
            </a:r>
            <a:endParaRPr/>
          </a:p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4537775" y="290375"/>
            <a:ext cx="19743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>
                <a:solidFill>
                  <a:srgbClr val="000000"/>
                </a:solidFill>
              </a:rPr>
              <a:t>Primeros pasos</a:t>
            </a:r>
            <a:endParaRPr b="1" i="1" sz="1800">
              <a:solidFill>
                <a:srgbClr val="000000"/>
              </a:solidFill>
            </a:endParaRPr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25" y="1884688"/>
            <a:ext cx="30861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 rotWithShape="1">
          <a:blip r:embed="rId4">
            <a:alphaModFix/>
          </a:blip>
          <a:srcRect b="0" l="0" r="0" t="64157"/>
          <a:stretch/>
        </p:blipFill>
        <p:spPr>
          <a:xfrm>
            <a:off x="446325" y="3446150"/>
            <a:ext cx="2181225" cy="9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8888" y="4064825"/>
            <a:ext cx="2657475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4416050" y="938050"/>
            <a:ext cx="4621800" cy="20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Vistas InitPage y LoginRegisterPage.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Base de datos local con SQLite.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Creación de la clase DebugTools.cs.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Añadir permisos especiales.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Autenticación y gestión de usuarios con Database.cs.</a:t>
            </a:r>
            <a:endParaRPr/>
          </a:p>
        </p:txBody>
      </p:sp>
      <p:sp>
        <p:nvSpPr>
          <p:cNvPr id="169" name="Google Shape;169;p24"/>
          <p:cNvSpPr txBox="1"/>
          <p:nvPr>
            <p:ph type="title"/>
          </p:nvPr>
        </p:nvSpPr>
        <p:spPr>
          <a:xfrm>
            <a:off x="4537775" y="290375"/>
            <a:ext cx="19743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>
                <a:solidFill>
                  <a:srgbClr val="000000"/>
                </a:solidFill>
              </a:rPr>
              <a:t>Diseño inicial</a:t>
            </a:r>
            <a:endParaRPr b="1" i="1" sz="1800">
              <a:solidFill>
                <a:srgbClr val="000000"/>
              </a:solidFill>
            </a:endParaRPr>
          </a:p>
        </p:txBody>
      </p:sp>
      <p:pic>
        <p:nvPicPr>
          <p:cNvPr id="170" name="Google Shape;170;p24" title="Ejemplo SQLite con DB Brows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301" y="3206525"/>
            <a:ext cx="2753300" cy="154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7200" y="350675"/>
            <a:ext cx="2267125" cy="444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idx="1" type="body"/>
          </p:nvPr>
        </p:nvSpPr>
        <p:spPr>
          <a:xfrm>
            <a:off x="212600" y="1142975"/>
            <a:ext cx="3765300" cy="3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MainMenuPage como punto de acceso a todas las vistas.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Desarrollo modular de cada función: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>
                <a:solidFill>
                  <a:schemeClr val="lt1"/>
                </a:solidFill>
              </a:rPr>
              <a:t>Hábitos</a:t>
            </a:r>
            <a:endParaRPr b="1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>
                <a:solidFill>
                  <a:schemeClr val="lt1"/>
                </a:solidFill>
              </a:rPr>
              <a:t>Calendario</a:t>
            </a:r>
            <a:endParaRPr b="1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>
                <a:solidFill>
                  <a:schemeClr val="lt1"/>
                </a:solidFill>
              </a:rPr>
              <a:t>Progreso</a:t>
            </a:r>
            <a:endParaRPr b="1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>
                <a:solidFill>
                  <a:schemeClr val="lt1"/>
                </a:solidFill>
              </a:rPr>
              <a:t>Exportación a PDF</a:t>
            </a:r>
            <a:endParaRPr b="1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>
                <a:solidFill>
                  <a:schemeClr val="lt1"/>
                </a:solidFill>
              </a:rPr>
              <a:t>Ajustes</a:t>
            </a:r>
            <a:endParaRPr b="1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Implementación de validaciones.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7" name="Google Shape;177;p25"/>
          <p:cNvSpPr txBox="1"/>
          <p:nvPr>
            <p:ph type="title"/>
          </p:nvPr>
        </p:nvSpPr>
        <p:spPr>
          <a:xfrm>
            <a:off x="433600" y="493425"/>
            <a:ext cx="23937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es" sz="1820"/>
              <a:t>Desarrollo funcional</a:t>
            </a:r>
            <a:endParaRPr b="1" i="1" sz="1820"/>
          </a:p>
        </p:txBody>
      </p:sp>
      <p:pic>
        <p:nvPicPr>
          <p:cNvPr id="178" name="Google Shape;178;p25"/>
          <p:cNvPicPr preferRelativeResize="0"/>
          <p:nvPr/>
        </p:nvPicPr>
        <p:blipFill rotWithShape="1">
          <a:blip r:embed="rId3">
            <a:alphaModFix/>
          </a:blip>
          <a:srcRect b="0" l="2018" r="0" t="1826"/>
          <a:stretch/>
        </p:blipFill>
        <p:spPr>
          <a:xfrm>
            <a:off x="5489400" y="218287"/>
            <a:ext cx="2438900" cy="47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25" y="500925"/>
            <a:ext cx="37065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/>
              <a:t>Problemas importantes</a:t>
            </a:r>
            <a:endParaRPr b="1" sz="2300"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81775" y="1376150"/>
            <a:ext cx="4166400" cy="28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Importación y exportación BD.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>
                <a:solidFill>
                  <a:schemeClr val="lt1"/>
                </a:solidFill>
              </a:rPr>
              <a:t>Solución</a:t>
            </a:r>
            <a:r>
              <a:rPr b="1" lang="es">
                <a:solidFill>
                  <a:schemeClr val="lt1"/>
                </a:solidFill>
              </a:rPr>
              <a:t>:</a:t>
            </a:r>
            <a:endParaRPr b="1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Modificar permisos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Cambiar ruta de destino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Buscando por Internet.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Apuntando los comandos necesarios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5" name="Google Shape;185;p26"/>
          <p:cNvSpPr txBox="1"/>
          <p:nvPr/>
        </p:nvSpPr>
        <p:spPr>
          <a:xfrm>
            <a:off x="4837175" y="1425000"/>
            <a:ext cx="3915900" cy="22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Fondo e idioma personalizados y dinámicos.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Solución:</a:t>
            </a:r>
            <a:endParaRPr b="1" i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-"/>
            </a:pPr>
            <a:r>
              <a:rPr lang="es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Crear LocalizationResourceManager.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-"/>
            </a:pPr>
            <a:r>
              <a:rPr lang="es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Crear MessagingCenter.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-"/>
            </a:pPr>
            <a:r>
              <a:rPr lang="es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Forzar la traducción.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25" y="500925"/>
            <a:ext cx="37065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/>
              <a:t>Comparación con otras apps</a:t>
            </a:r>
            <a:endParaRPr b="1" sz="1900"/>
          </a:p>
        </p:txBody>
      </p:sp>
      <p:graphicFrame>
        <p:nvGraphicFramePr>
          <p:cNvPr id="191" name="Google Shape;191;p27"/>
          <p:cNvGraphicFramePr/>
          <p:nvPr/>
        </p:nvGraphicFramePr>
        <p:xfrm>
          <a:off x="1170838" y="126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{5C492F90-CF2F-4655-A69B-81E59E8042A7}</a:tableStyleId>
              </a:tblPr>
              <a:tblGrid>
                <a:gridCol w="1335500"/>
                <a:gridCol w="1323450"/>
                <a:gridCol w="4632175"/>
              </a:tblGrid>
              <a:tr h="40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Aplicación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Plataforma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Características destacadas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</a:tr>
              <a:tr h="6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Streaks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iOS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Seguimiento de hasta 12 hábitos, integración con Apple Health, interfaz minimalista.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6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HabitNow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Android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Plan gratuito con funciones suficientes, seguimiento de hábitos ilimitados en la versión premium.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6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Way of Life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iOS / Android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Seguimiento de hábitos basado en diarios, flexibilidad en las rachas.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6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Habitica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iOS / Android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Gamificación del seguimiento de hábitos, recompensas por completar tareas.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6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Habitify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iOS / Android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Organización de hábitos por áreas de la vida, interfaz atractiva.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Coste económico</a:t>
            </a:r>
            <a:endParaRPr b="1"/>
          </a:p>
        </p:txBody>
      </p:sp>
      <p:graphicFrame>
        <p:nvGraphicFramePr>
          <p:cNvPr id="197" name="Google Shape;197;p28"/>
          <p:cNvGraphicFramePr/>
          <p:nvPr/>
        </p:nvGraphicFramePr>
        <p:xfrm>
          <a:off x="1751500" y="158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{5C492F90-CF2F-4655-A69B-81E59E8042A7}</a:tableStyleId>
              </a:tblPr>
              <a:tblGrid>
                <a:gridCol w="2854350"/>
                <a:gridCol w="2854350"/>
              </a:tblGrid>
              <a:tr h="456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COMPONENTE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PRECIO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Alquilar servidor virtual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5€ / mes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Subir a la App Store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99€ / año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Subir a la Play Store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25€ </a:t>
                      </a:r>
                      <a:r>
                        <a:rPr i="1" lang="es" sz="900"/>
                        <a:t>(pago único)</a:t>
                      </a:r>
                      <a:endParaRPr i="1" sz="9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Precio total implantación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129€ </a:t>
                      </a:r>
                      <a:r>
                        <a:rPr i="1" lang="es" sz="900"/>
                        <a:t>(primer mes de servidor incluido)</a:t>
                      </a:r>
                      <a:endParaRPr i="1" sz="9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Precio total anual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164€</a:t>
                      </a:r>
                      <a:r>
                        <a:rPr lang="es" sz="1100"/>
                        <a:t> </a:t>
                      </a:r>
                      <a:r>
                        <a:rPr i="1" lang="es" sz="900"/>
                        <a:t>(servidor anual + renovación App Store)</a:t>
                      </a:r>
                      <a:endParaRPr i="1" sz="900"/>
                    </a:p>
                  </a:txBody>
                  <a:tcPr marT="63500" marB="63500" marR="63500" marL="63500"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4572000" y="643800"/>
            <a:ext cx="37065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Mejoras a futuro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4504325" y="1701750"/>
            <a:ext cx="4383900" cy="17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Sistema de notificaciones.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Gráficas y analíticas.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Seguridad en Base de Datos (SQL Cipher).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Hacer la app accesible para todas las plataformas.</a:t>
            </a:r>
            <a:endParaRPr/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75" y="496250"/>
            <a:ext cx="3170825" cy="98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950" y="1965985"/>
            <a:ext cx="2426874" cy="12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6500" y="3389123"/>
            <a:ext cx="1625777" cy="1625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Conclusiones</a:t>
            </a:r>
            <a:endParaRPr b="1"/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4614575" y="1013700"/>
            <a:ext cx="4166400" cy="31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s"/>
              <a:t>¿</a:t>
            </a:r>
            <a:r>
              <a:rPr b="1" lang="es"/>
              <a:t>Que he aprendido?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s"/>
              <a:t>¿Qué destacaría del proceso?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s"/>
              <a:t>¿Qué haría distinto si empezase de nuevo?</a:t>
            </a:r>
            <a:endParaRPr b="1"/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500" y="1657313"/>
            <a:ext cx="1828875" cy="18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311725" y="500925"/>
            <a:ext cx="7485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289150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Índice</a:t>
            </a:r>
            <a:endParaRPr b="1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659725" y="627900"/>
            <a:ext cx="4166400" cy="3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INTRODUCCIÓN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TECNOLOGÍA USADA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FUNCIONALIDADES CLAVE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PROCESO DE DESARROLLO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DIFICULTADES ENCONTRADAS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COMPARATIVAS CON OTRAS APPS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COSTES Y MEJORAS FUTURAS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900">
                <a:solidFill>
                  <a:schemeClr val="dk1"/>
                </a:solidFill>
              </a:rPr>
              <a:t>CONCLUSIONES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06175" y="500925"/>
            <a:ext cx="22374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Motivación</a:t>
            </a:r>
            <a:endParaRPr b="1"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Comodidad en proyectos anteriores.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Curiosidad hacia un IDE para Windows.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/>
              <a:t>Esto provocó que:</a:t>
            </a:r>
            <a:endParaRPr b="1" i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Plantear nuevo proyecto en Visual Studio.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Lograr explotar más sus funciones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5225" y="4227200"/>
            <a:ext cx="2272875" cy="8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800" y="1255800"/>
            <a:ext cx="2100151" cy="210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25" y="500925"/>
            <a:ext cx="3706500" cy="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Objetivo</a:t>
            </a:r>
            <a:endParaRPr b="1"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81775" y="1263825"/>
            <a:ext cx="4077000" cy="30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32">
                <a:solidFill>
                  <a:schemeClr val="lt1"/>
                </a:solidFill>
              </a:rPr>
              <a:t>Crear una aplicación que se encargue de realizar un monitoreo de ciertas actividades como:</a:t>
            </a:r>
            <a:endParaRPr sz="1332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32">
              <a:solidFill>
                <a:schemeClr val="lt1"/>
              </a:solidFill>
            </a:endParaRPr>
          </a:p>
          <a:p>
            <a:pPr indent="-313204" lvl="0" marL="457200" rtl="0" algn="l">
              <a:lnSpc>
                <a:spcPct val="1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32"/>
              <a:buChar char="-"/>
            </a:pPr>
            <a:r>
              <a:rPr lang="es" sz="1332">
                <a:solidFill>
                  <a:schemeClr val="lt1"/>
                </a:solidFill>
              </a:rPr>
              <a:t>Registrar hábitos/tareas personalizados</a:t>
            </a:r>
            <a:endParaRPr sz="1332">
              <a:solidFill>
                <a:schemeClr val="lt1"/>
              </a:solidFill>
            </a:endParaRPr>
          </a:p>
          <a:p>
            <a:pPr indent="-313204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2"/>
              <a:buChar char="-"/>
            </a:pPr>
            <a:r>
              <a:rPr lang="es" sz="1332">
                <a:solidFill>
                  <a:schemeClr val="lt1"/>
                </a:solidFill>
              </a:rPr>
              <a:t>Definir frecuencia de realización</a:t>
            </a:r>
            <a:endParaRPr sz="1332">
              <a:solidFill>
                <a:schemeClr val="lt1"/>
              </a:solidFill>
            </a:endParaRPr>
          </a:p>
          <a:p>
            <a:pPr indent="-313204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2"/>
              <a:buChar char="-"/>
            </a:pPr>
            <a:r>
              <a:rPr lang="es" sz="1332">
                <a:solidFill>
                  <a:schemeClr val="lt1"/>
                </a:solidFill>
              </a:rPr>
              <a:t>Establecer un seguimiento del proceso</a:t>
            </a:r>
            <a:endParaRPr sz="1332">
              <a:solidFill>
                <a:schemeClr val="lt1"/>
              </a:solidFill>
            </a:endParaRPr>
          </a:p>
          <a:p>
            <a:pPr indent="-313204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2"/>
              <a:buChar char="-"/>
            </a:pPr>
            <a:r>
              <a:rPr lang="es" sz="1332">
                <a:solidFill>
                  <a:schemeClr val="lt1"/>
                </a:solidFill>
              </a:rPr>
              <a:t>Mostrar la información en un calendario</a:t>
            </a:r>
            <a:endParaRPr sz="1332">
              <a:solidFill>
                <a:schemeClr val="lt1"/>
              </a:solidFill>
            </a:endParaRPr>
          </a:p>
          <a:p>
            <a:pPr indent="-313204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2"/>
              <a:buChar char="-"/>
            </a:pPr>
            <a:r>
              <a:rPr lang="es" sz="1332">
                <a:solidFill>
                  <a:schemeClr val="lt1"/>
                </a:solidFill>
              </a:rPr>
              <a:t>Posibilidad de extraer datos a PDF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97075" y="6533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500"/>
              <a:t>A </a:t>
            </a:r>
            <a:r>
              <a:rPr b="1" i="1" lang="es" sz="1500"/>
              <a:t>quién</a:t>
            </a:r>
            <a:r>
              <a:rPr b="1" i="1" lang="es" sz="1500"/>
              <a:t> va dirigida?</a:t>
            </a:r>
            <a:endParaRPr b="1" i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100"/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Famílias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Estudiantes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Usuarios individuales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8188" y="3043625"/>
            <a:ext cx="2564176" cy="170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25" y="500925"/>
            <a:ext cx="37065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/>
              <a:t>Tecnologías utilizadas</a:t>
            </a:r>
            <a:endParaRPr b="1" sz="2500"/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0" r="7175" t="0"/>
          <a:stretch/>
        </p:blipFill>
        <p:spPr>
          <a:xfrm>
            <a:off x="5000625" y="278975"/>
            <a:ext cx="3406450" cy="110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3462" y="1725225"/>
            <a:ext cx="1161825" cy="115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0625" y="1597425"/>
            <a:ext cx="3406450" cy="174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84500" y="3601950"/>
            <a:ext cx="2066225" cy="129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3697200"/>
            <a:ext cx="1100900" cy="110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7900" y="4082450"/>
            <a:ext cx="667075" cy="33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48362" y="3669637"/>
            <a:ext cx="2312050" cy="115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068550" y="390700"/>
            <a:ext cx="2102100" cy="6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Estructura</a:t>
            </a:r>
            <a:endParaRPr b="1"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4058"/>
          <a:stretch/>
        </p:blipFill>
        <p:spPr>
          <a:xfrm>
            <a:off x="332963" y="1142929"/>
            <a:ext cx="958675" cy="173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37" y="3496700"/>
            <a:ext cx="1001150" cy="15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02775" y="2975975"/>
            <a:ext cx="419075" cy="4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5175" y="1722025"/>
            <a:ext cx="1881450" cy="32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4500" y="4098300"/>
            <a:ext cx="419075" cy="4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10599" y="145900"/>
            <a:ext cx="1221200" cy="2274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81425" y="145900"/>
            <a:ext cx="1221200" cy="2288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10600" y="2638751"/>
            <a:ext cx="1221200" cy="2358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0825" y="2975975"/>
            <a:ext cx="419075" cy="4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20150" y="2645159"/>
            <a:ext cx="1221200" cy="2352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98875" y="2645150"/>
            <a:ext cx="1221200" cy="235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620150" y="104376"/>
            <a:ext cx="1221200" cy="228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101175" y="2105650"/>
            <a:ext cx="4166400" cy="16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Crear tareas personalizadas.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Ver tareas existentes.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Editar o eliminar tareas.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Marcar como completado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19"/>
          <p:cNvSpPr txBox="1"/>
          <p:nvPr>
            <p:ph type="title"/>
          </p:nvPr>
        </p:nvSpPr>
        <p:spPr>
          <a:xfrm>
            <a:off x="101175" y="260300"/>
            <a:ext cx="4034700" cy="6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/>
              <a:t>FUNCIONALIDADES CLAVE</a:t>
            </a:r>
            <a:endParaRPr b="1" sz="2500"/>
          </a:p>
        </p:txBody>
      </p:sp>
      <p:sp>
        <p:nvSpPr>
          <p:cNvPr id="125" name="Google Shape;125;p19"/>
          <p:cNvSpPr txBox="1"/>
          <p:nvPr>
            <p:ph type="title"/>
          </p:nvPr>
        </p:nvSpPr>
        <p:spPr>
          <a:xfrm>
            <a:off x="101175" y="1382750"/>
            <a:ext cx="21699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Gestión de tareas</a:t>
            </a:r>
            <a:endParaRPr b="1" i="1" sz="1800"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0250" y="957663"/>
            <a:ext cx="2075300" cy="399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0206" y="957675"/>
            <a:ext cx="2143094" cy="39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4572000" y="3748375"/>
            <a:ext cx="3429600" cy="11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Recuento de tareas creadas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Historial de tareas completadas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Top 3 tareas más cumplidas</a:t>
            </a:r>
            <a:endParaRPr/>
          </a:p>
        </p:txBody>
      </p:sp>
      <p:sp>
        <p:nvSpPr>
          <p:cNvPr id="133" name="Google Shape;133;p20"/>
          <p:cNvSpPr txBox="1"/>
          <p:nvPr>
            <p:ph type="title"/>
          </p:nvPr>
        </p:nvSpPr>
        <p:spPr>
          <a:xfrm>
            <a:off x="304200" y="427750"/>
            <a:ext cx="24630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Seguimiento y progreso</a:t>
            </a:r>
            <a:endParaRPr b="1" i="1" sz="1800"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950" y="1149825"/>
            <a:ext cx="1917550" cy="37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6425" y="1146613"/>
            <a:ext cx="1917550" cy="371004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4572000" y="464250"/>
            <a:ext cx="39807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i="1" lang="es"/>
              <a:t>Añadí una vista que funciona como </a:t>
            </a:r>
            <a:r>
              <a:rPr b="1" i="1" lang="es"/>
              <a:t>‘Historial’</a:t>
            </a:r>
            <a:endParaRPr b="1" i="1"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149825"/>
            <a:ext cx="1804750" cy="18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4736100" y="1256475"/>
            <a:ext cx="4325100" cy="3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13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1408"/>
              <a:t>Informe detallado.</a:t>
            </a:r>
            <a:endParaRPr sz="1408"/>
          </a:p>
          <a:p>
            <a:pPr indent="-3113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1408"/>
              <a:t>Generado directamente desde el </a:t>
            </a:r>
            <a:r>
              <a:rPr lang="es" sz="1408"/>
              <a:t>dispositivo</a:t>
            </a:r>
            <a:r>
              <a:rPr lang="es" sz="1408"/>
              <a:t> Android.</a:t>
            </a:r>
            <a:endParaRPr sz="1408"/>
          </a:p>
          <a:p>
            <a:pPr indent="-3113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1408"/>
              <a:t>Solo disponible en Android</a:t>
            </a:r>
            <a:endParaRPr sz="1408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 sz="1400"/>
              <a:t>Cabe mencionar:</a:t>
            </a:r>
            <a:endParaRPr sz="1400"/>
          </a:p>
          <a:p>
            <a:pPr indent="-311785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 sz="1416"/>
              <a:t>Creado a mano (Nada de plugins)</a:t>
            </a:r>
            <a:endParaRPr sz="1416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 sz="1400"/>
              <a:t>Posible implementación a futuro</a:t>
            </a:r>
            <a:r>
              <a:rPr b="1" i="1" lang="es" sz="1400"/>
              <a:t>:</a:t>
            </a:r>
            <a:endParaRPr sz="1400"/>
          </a:p>
          <a:p>
            <a:pPr indent="-311785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 sz="1416"/>
              <a:t>Extender a otras plataformas</a:t>
            </a:r>
            <a:endParaRPr sz="1416"/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304200" y="427750"/>
            <a:ext cx="25533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Calendario interactivo</a:t>
            </a:r>
            <a:endParaRPr b="1" i="1" sz="1800"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90400" y="962650"/>
            <a:ext cx="4166400" cy="23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Vista dinámica de los meses.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Colores diferentes según haya tareas o no.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Tareas registradas en un día al pulsar sobre el.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 sz="1400">
                <a:solidFill>
                  <a:schemeClr val="lt1"/>
                </a:solidFill>
              </a:rPr>
              <a:t>Cabe mencionar:</a:t>
            </a:r>
            <a:endParaRPr sz="14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s">
                <a:solidFill>
                  <a:schemeClr val="lt1"/>
                </a:solidFill>
              </a:rPr>
              <a:t>Creado a mano (Nada de plugins).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5" name="Google Shape;145;p21"/>
          <p:cNvSpPr txBox="1"/>
          <p:nvPr>
            <p:ph type="title"/>
          </p:nvPr>
        </p:nvSpPr>
        <p:spPr>
          <a:xfrm>
            <a:off x="4736100" y="615600"/>
            <a:ext cx="22278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>
                <a:solidFill>
                  <a:schemeClr val="dk1"/>
                </a:solidFill>
              </a:rPr>
              <a:t>Exportación a PDF</a:t>
            </a:r>
            <a:endParaRPr b="1"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